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1"/>
    <p:restoredTop sz="94714"/>
  </p:normalViewPr>
  <p:slideViewPr>
    <p:cSldViewPr>
      <p:cViewPr varScale="1">
        <p:scale>
          <a:sx n="93" d="100"/>
          <a:sy n="93" d="100"/>
        </p:scale>
        <p:origin x="182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547EF0-14BF-4F18-87DF-9D748B6775FA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BAD7A-8F91-4C4C-B40E-6282C2CB90E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D6E085-AEC1-47BC-96C3-7488B0DEFF9A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1600"/>
            <a:ext cx="2057400" cy="5919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1600"/>
            <a:ext cx="6019800" cy="59197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F2CE47-BABA-4708-B835-26DD50162B72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A8AC95-E52D-4A4F-B0A9-C777AC83BF1F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99D6C5-F34E-4451-9FDB-FF095981E9E6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D30646-7983-4FD1-8489-97EAC26EE648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67AC01-DE49-49B3-B735-F3A6E5FD1489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11B712-2609-4AFC-9363-307367B9337B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FB0E1D-71B2-4B48-A3DD-7E0451C35F0C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772716-C63C-4AE5-B792-9EE778CFD6DE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4F2FD2-9457-40E5-B56F-A21AE06DDABE}" type="slidenum">
              <a:rPr lang="en-US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1600"/>
            <a:ext cx="82296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1438"/>
            <a:ext cx="82296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/>
              <a:t>Click to edit Master text styles</a:t>
            </a:r>
          </a:p>
          <a:p>
            <a:pPr lvl="1"/>
            <a:r>
              <a:rPr lang="th-TH"/>
              <a:t>Second level</a:t>
            </a:r>
          </a:p>
          <a:p>
            <a:pPr lvl="2"/>
            <a:r>
              <a:rPr lang="th-TH"/>
              <a:t>Third level</a:t>
            </a:r>
          </a:p>
          <a:p>
            <a:pPr lvl="3"/>
            <a:r>
              <a:rPr lang="th-TH"/>
              <a:t>Fourth level</a:t>
            </a:r>
          </a:p>
          <a:p>
            <a:pPr lvl="4"/>
            <a:r>
              <a:rPr lang="th-TH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245225"/>
            <a:ext cx="6264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+mn-lt"/>
                <a:cs typeface="+mn-cs"/>
              </a:defRPr>
            </a:lvl1pPr>
          </a:lstStyle>
          <a:p>
            <a:r>
              <a:rPr lang="en-US"/>
              <a:t>PL1 </a:t>
            </a:r>
            <a:r>
              <a:rPr lang="en-US" altLang="zh-CN">
                <a:ea typeface="SimSun" pitchFamily="2" charset="-122"/>
              </a:rPr>
              <a:t>Transformative Learning for Health Equity: Working beyond Customaries/ Breaking Down the Boundaries / Opening New Possibilities </a:t>
            </a:r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488" y="6245225"/>
            <a:ext cx="173831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+mn-lt"/>
                <a:cs typeface="+mn-cs"/>
              </a:defRPr>
            </a:lvl1pPr>
          </a:lstStyle>
          <a:p>
            <a:fld id="{F852CC0C-E29A-4477-A035-B0DE1EA3263A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cs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9B0CB7-2ABB-4A48-A6FA-BA2D6C1965F0}" type="slidenum">
              <a:rPr lang="en-US"/>
              <a:pPr/>
              <a:t>1</a:t>
            </a:fld>
            <a:endParaRPr lang="th-TH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5582"/>
            <a:ext cx="8229600" cy="1023938"/>
          </a:xfrm>
        </p:spPr>
        <p:txBody>
          <a:bodyPr/>
          <a:lstStyle/>
          <a:p>
            <a:r>
              <a:rPr lang="en-US"/>
              <a:t>Key message of the session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0CA79-FA76-6C48-AD29-803629417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824536"/>
          </a:xfrm>
        </p:spPr>
        <p:txBody>
          <a:bodyPr/>
          <a:lstStyle/>
          <a:p>
            <a:pPr algn="thaiDist"/>
            <a:r>
              <a:rPr lang="en-US" sz="1700" dirty="0"/>
              <a:t>Importance of digital healthcare solution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Enhanced portable medical technology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Incorporation of Augmented intelligence and Telehealth/Virtual Services</a:t>
            </a:r>
          </a:p>
          <a:p>
            <a:pPr algn="thaiDist"/>
            <a:r>
              <a:rPr lang="en-US" sz="1700" dirty="0"/>
              <a:t>Technologies aids in point-of-care and COVID-19 measure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6 Technologies to make patient point of care: AI for logistics and capacity allocation, apps streamlining emergency care, video game for practice, Portable point-of-care diagnostic devices, medical drones for delivering care from the air, and easing transportation (driverless ambulances)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X-road highway: Exchangeable system connecting all hospitals in Estonia</a:t>
            </a:r>
          </a:p>
          <a:p>
            <a:pPr algn="thaiDist"/>
            <a:r>
              <a:rPr lang="en-US" sz="1700" dirty="0"/>
              <a:t>Essential role youth plays in designing initiatives for COVID-19 pandemic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Young future healthcare professionals are capable of applying digital health intervention and innovating for better solutions to improve health outcomes of their communities.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Enhanced portable medical technology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Volunteering through VAAB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r>
              <a:rPr lang="en-US" sz="1700" dirty="0"/>
              <a:t>Survey on the status of medical education carried out by IFMSA</a:t>
            </a:r>
          </a:p>
          <a:p>
            <a:pPr lvl="1" algn="thaiDist">
              <a:buFont typeface="Courier New" panose="02070309020205020404" pitchFamily="49" charset="0"/>
              <a:buChar char="o"/>
            </a:pPr>
            <a:endParaRPr lang="en-US" sz="1700" dirty="0"/>
          </a:p>
          <a:p>
            <a:pPr algn="thaiDist"/>
            <a:endParaRPr lang="en-US" sz="1700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E02727F-CC88-DA4E-B0AA-604C0BF6BA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68313" y="6245225"/>
            <a:ext cx="7920111" cy="476250"/>
          </a:xfrm>
        </p:spPr>
        <p:txBody>
          <a:bodyPr/>
          <a:lstStyle/>
          <a:p>
            <a:r>
              <a:rPr lang="en-US" dirty="0"/>
              <a:t>SE011 Investigating the Role of Digital Health in Healthcare Emergencies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DD00C3-3A39-41E5-A33E-EDD1493D9EB8}" type="slidenum">
              <a:rPr lang="en-US"/>
              <a:pPr/>
              <a:t>2</a:t>
            </a:fld>
            <a:endParaRPr lang="th-TH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1600"/>
            <a:ext cx="9144000" cy="10239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000"/>
              <a:t>Major problems &amp; issues raised / discussed</a:t>
            </a:r>
            <a:endParaRPr lang="th-TH" sz="40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736"/>
            <a:ext cx="8218487" cy="4679950"/>
          </a:xfrm>
        </p:spPr>
        <p:txBody>
          <a:bodyPr/>
          <a:lstStyle/>
          <a:p>
            <a:pPr algn="thaiDist"/>
            <a:r>
              <a:rPr lang="en-SG" sz="1700" dirty="0"/>
              <a:t>Need for medical schools to equip their professors with the skills to use the digital platform to deliver medical education contents</a:t>
            </a:r>
          </a:p>
          <a:p>
            <a:pPr algn="thaiDist"/>
            <a:r>
              <a:rPr lang="en-SG" sz="1700" dirty="0"/>
              <a:t>Need for government to improve infrastructure for cellular or internet connectivity, especially in underdeveloped countries </a:t>
            </a:r>
          </a:p>
          <a:p>
            <a:pPr algn="thaiDist"/>
            <a:r>
              <a:rPr lang="en-SG" sz="1700" dirty="0"/>
              <a:t>Collaborative effort between ministries of communication, economics, and finances required to ensure cellular coverage</a:t>
            </a:r>
          </a:p>
          <a:p>
            <a:pPr algn="thaiDist"/>
            <a:r>
              <a:rPr lang="en-SG" sz="1700" dirty="0"/>
              <a:t>Need for a better system for data organization and storage to minimize the risk of losing crucial medical records, especially for facilities in underdeveloped countries</a:t>
            </a:r>
          </a:p>
          <a:p>
            <a:pPr algn="thaiDist"/>
            <a:r>
              <a:rPr lang="en-SG" sz="1700" dirty="0"/>
              <a:t>Need for a clear chain of command in medical facilities to improve the allocation of duties and resources</a:t>
            </a:r>
          </a:p>
          <a:p>
            <a:pPr algn="thaiDist"/>
            <a:r>
              <a:rPr lang="en-SG" sz="1700" dirty="0"/>
              <a:t>Difficulties in getting tests</a:t>
            </a:r>
          </a:p>
          <a:p>
            <a:pPr algn="thaiDist"/>
            <a:r>
              <a:rPr lang="en-SG" sz="1700" dirty="0"/>
              <a:t>GPs overworked answering questions </a:t>
            </a:r>
          </a:p>
          <a:p>
            <a:pPr algn="thaiDist"/>
            <a:r>
              <a:rPr lang="en-SG" sz="1700" dirty="0"/>
              <a:t>Medical education faces the digital means of facilitation for the first time in history because of healthcare emergencies</a:t>
            </a:r>
          </a:p>
          <a:p>
            <a:pPr algn="thaiDist"/>
            <a:r>
              <a:rPr lang="en-SG" sz="1700" dirty="0"/>
              <a:t>At the moment, there has been no evaluation of digital health in medical curriculum on a global level.</a:t>
            </a:r>
          </a:p>
          <a:p>
            <a:pPr algn="thaiDist"/>
            <a:r>
              <a:rPr lang="en-SG" sz="1700" dirty="0"/>
              <a:t>Some studies showed a majority of medical students rate their digital health skill as poor, indicating there is a gap in digital health literacy.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2D376918-986A-F14C-B1C9-05F593DB76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68313" y="6245225"/>
            <a:ext cx="7920111" cy="476250"/>
          </a:xfrm>
        </p:spPr>
        <p:txBody>
          <a:bodyPr/>
          <a:lstStyle/>
          <a:p>
            <a:r>
              <a:rPr lang="en-US" dirty="0"/>
              <a:t>SE011 Investigating the Role of Digital Health in Healthcare Emergencies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62BBB-30A0-487F-B51F-92FA6099075C}" type="slidenum">
              <a:rPr lang="en-US"/>
              <a:pPr/>
              <a:t>3</a:t>
            </a:fld>
            <a:endParaRPr lang="th-TH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Suggested solutions</a:t>
            </a:r>
            <a:endParaRPr lang="th-TH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695501"/>
          </a:xfrm>
        </p:spPr>
        <p:txBody>
          <a:bodyPr/>
          <a:lstStyle/>
          <a:p>
            <a:pPr algn="thaiDist"/>
            <a:r>
              <a:rPr lang="en-SG" sz="1700" dirty="0"/>
              <a:t>Improving data security and ensuring adequate protection of data through developing encryption mechanisms and controlling access to data</a:t>
            </a:r>
          </a:p>
          <a:p>
            <a:pPr algn="thaiDist"/>
            <a:r>
              <a:rPr lang="en-SG" sz="1700" dirty="0"/>
              <a:t>Improving data organization and field of command by developing a digital data management system</a:t>
            </a:r>
          </a:p>
          <a:p>
            <a:pPr algn="thaiDist"/>
            <a:r>
              <a:rPr lang="en-SG" sz="1700" dirty="0"/>
              <a:t>Development of applications by high digital literacy youths to solve organizational issues</a:t>
            </a:r>
          </a:p>
          <a:p>
            <a:pPr algn="thaiDist"/>
            <a:r>
              <a:rPr lang="en-SG" sz="1700" dirty="0"/>
              <a:t>Hackathons, gatherings for discussions of possible solutions for COVID-19 lockdown economy (e.g. new designs for respiratory) </a:t>
            </a:r>
          </a:p>
          <a:p>
            <a:pPr algn="thaiDist"/>
            <a:r>
              <a:rPr lang="en-SG" sz="1700" dirty="0"/>
              <a:t>COVID-19 symptom checkers </a:t>
            </a:r>
          </a:p>
          <a:p>
            <a:pPr algn="thaiDist"/>
            <a:r>
              <a:rPr lang="en-SG" sz="1700" dirty="0"/>
              <a:t>Database for volunteers with medical experience </a:t>
            </a:r>
          </a:p>
          <a:p>
            <a:pPr algn="thaiDist"/>
            <a:r>
              <a:rPr lang="en-SG" sz="1700" dirty="0"/>
              <a:t>Updating medical curriculum to promote continuous professional and interprofessional evidence-based medical education </a:t>
            </a:r>
          </a:p>
          <a:p>
            <a:pPr algn="thaiDist"/>
            <a:r>
              <a:rPr lang="en-SG" sz="1700" dirty="0"/>
              <a:t>Integrating digital health in medical curriculum to improve digital health competencies for medical students</a:t>
            </a:r>
          </a:p>
          <a:p>
            <a:pPr algn="thaiDist"/>
            <a:r>
              <a:rPr lang="en-SG" sz="1700" dirty="0"/>
              <a:t>Launching a survey on digital health in medical curriculum to fulfil the gap in digital health literacy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D33C553-A7A9-894E-8BA8-01242BD7D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68313" y="6245225"/>
            <a:ext cx="7920111" cy="476250"/>
          </a:xfrm>
        </p:spPr>
        <p:txBody>
          <a:bodyPr/>
          <a:lstStyle/>
          <a:p>
            <a:r>
              <a:rPr lang="en-US" dirty="0"/>
              <a:t>SE011 Investigating the Role of Digital Health in Healthcare Emergencies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38" y="0"/>
            <a:ext cx="8229600" cy="1023938"/>
          </a:xfrm>
        </p:spPr>
        <p:txBody>
          <a:bodyPr/>
          <a:lstStyle/>
          <a:p>
            <a:r>
              <a:rPr lang="en-US" dirty="0"/>
              <a:t>Quotations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538" y="908720"/>
            <a:ext cx="8229600" cy="5221287"/>
          </a:xfrm>
        </p:spPr>
        <p:txBody>
          <a:bodyPr/>
          <a:lstStyle/>
          <a:p>
            <a:pPr algn="thaiDist"/>
            <a:r>
              <a:rPr lang="en-US" sz="1600" dirty="0"/>
              <a:t>“You’re never too young to change the world, and I hope you all will do.”</a:t>
            </a:r>
          </a:p>
          <a:p>
            <a:pPr marL="0" indent="0" algn="r">
              <a:buNone/>
            </a:pPr>
            <a:r>
              <a:rPr lang="en-US" sz="1600" b="1" dirty="0" err="1"/>
              <a:t>Supharerk</a:t>
            </a:r>
            <a:r>
              <a:rPr lang="en-US" sz="1600" b="1" dirty="0"/>
              <a:t> </a:t>
            </a:r>
            <a:r>
              <a:rPr lang="en-US" sz="1600" b="1" dirty="0" err="1"/>
              <a:t>Thawillarp</a:t>
            </a:r>
            <a:r>
              <a:rPr lang="en-US" sz="1600" b="1" dirty="0"/>
              <a:t>, Thailand</a:t>
            </a:r>
          </a:p>
          <a:p>
            <a:pPr algn="thaiDist"/>
            <a:endParaRPr lang="en-US" sz="1600" dirty="0"/>
          </a:p>
          <a:p>
            <a:pPr algn="thaiDist"/>
            <a:r>
              <a:rPr lang="en-US" sz="1600" dirty="0"/>
              <a:t>“Misconception and errors are inevitable.”</a:t>
            </a:r>
          </a:p>
          <a:p>
            <a:pPr marL="0" indent="0" algn="r">
              <a:buNone/>
            </a:pPr>
            <a:r>
              <a:rPr lang="en-US" sz="1600" b="1" dirty="0" err="1"/>
              <a:t>Eglė</a:t>
            </a:r>
            <a:r>
              <a:rPr lang="en-US" sz="1600" b="1" dirty="0"/>
              <a:t> </a:t>
            </a:r>
            <a:r>
              <a:rPr lang="en-US" sz="1600" b="1" dirty="0" err="1"/>
              <a:t>Janušonytė</a:t>
            </a:r>
            <a:r>
              <a:rPr lang="en-US" sz="1600" b="1" dirty="0"/>
              <a:t>, Lithuania</a:t>
            </a:r>
          </a:p>
          <a:p>
            <a:pPr algn="thaiDist"/>
            <a:endParaRPr lang="en-US" sz="1600" dirty="0"/>
          </a:p>
          <a:p>
            <a:pPr algn="thaiDist"/>
            <a:r>
              <a:rPr lang="en-US" sz="1600" dirty="0"/>
              <a:t>"Physicians are ready for digital health, but adoption is lagging."</a:t>
            </a:r>
          </a:p>
          <a:p>
            <a:pPr marL="0" indent="0" algn="r">
              <a:buNone/>
            </a:pPr>
            <a:r>
              <a:rPr lang="en-US" sz="1600" b="1" dirty="0"/>
              <a:t>David Barbe, United States</a:t>
            </a:r>
          </a:p>
          <a:p>
            <a:pPr marL="0" indent="0" algn="thaiDist">
              <a:buNone/>
            </a:pPr>
            <a:endParaRPr lang="en-US" sz="1600" dirty="0"/>
          </a:p>
          <a:p>
            <a:pPr algn="thaiDist"/>
            <a:r>
              <a:rPr lang="en-US" sz="1600" dirty="0"/>
              <a:t>“COVID-19, a crisis that forces all inside and makes us unable to go to public spaces and gather, is in a way the kind of crisis we were waiting for because we can really do everything from home.”.</a:t>
            </a:r>
          </a:p>
          <a:p>
            <a:pPr marL="0" indent="0" algn="r">
              <a:buNone/>
            </a:pPr>
            <a:r>
              <a:rPr lang="en-US" sz="1600" b="1" dirty="0" err="1"/>
              <a:t>Priit</a:t>
            </a:r>
            <a:r>
              <a:rPr lang="en-US" sz="1600" b="1" dirty="0"/>
              <a:t> </a:t>
            </a:r>
            <a:r>
              <a:rPr lang="en-US" sz="1600" b="1" dirty="0" err="1"/>
              <a:t>Tohver</a:t>
            </a:r>
            <a:r>
              <a:rPr lang="en-US" sz="1600" b="1" dirty="0"/>
              <a:t>, Estonia</a:t>
            </a:r>
          </a:p>
          <a:p>
            <a:pPr algn="thaiDist"/>
            <a:endParaRPr lang="en-US" sz="1600" dirty="0"/>
          </a:p>
          <a:p>
            <a:pPr marL="0" indent="0" algn="thaiDist">
              <a:buNone/>
            </a:pPr>
            <a:endParaRPr lang="en-US" sz="1600" dirty="0"/>
          </a:p>
          <a:p>
            <a:pPr algn="thaiDist"/>
            <a:endParaRPr lang="en-US" sz="1600" dirty="0"/>
          </a:p>
          <a:p>
            <a:pPr algn="thaiDist"/>
            <a:endParaRPr lang="th-TH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8AC95-E52D-4A4F-B0A9-C777AC83BF1F}" type="slidenum">
              <a:rPr lang="en-US" smtClean="0"/>
              <a:pPr/>
              <a:t>4</a:t>
            </a:fld>
            <a:endParaRPr lang="th-TH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48E6F3E-61C0-0A4F-86BF-41DEE10490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68313" y="6245225"/>
            <a:ext cx="7920111" cy="476250"/>
          </a:xfrm>
        </p:spPr>
        <p:txBody>
          <a:bodyPr/>
          <a:lstStyle/>
          <a:p>
            <a:r>
              <a:rPr lang="en-US" dirty="0"/>
              <a:t>SE011 Investigating the Role of Digital Health in Healthcare Emergencies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Tahoma"/>
      </a:majorFont>
      <a:minorFont>
        <a:latin typeface="Calibri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577</Words>
  <Application>Microsoft Macintosh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Default Design</vt:lpstr>
      <vt:lpstr>Key message of the session</vt:lpstr>
      <vt:lpstr>Major problems &amp; issues raised / discussed</vt:lpstr>
      <vt:lpstr>Suggested solutions</vt:lpstr>
      <vt:lpstr>Quotations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message of the session</dc:title>
  <dc:creator>Walaiporn</dc:creator>
  <cp:lastModifiedBy>Thanakit Suebsaicharoen</cp:lastModifiedBy>
  <cp:revision>38</cp:revision>
  <dcterms:created xsi:type="dcterms:W3CDTF">2012-01-11T21:11:43Z</dcterms:created>
  <dcterms:modified xsi:type="dcterms:W3CDTF">2020-12-26T09:00:34Z</dcterms:modified>
</cp:coreProperties>
</file>